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63" r:id="rId4"/>
    <p:sldId id="318" r:id="rId5"/>
    <p:sldId id="262" r:id="rId6"/>
    <p:sldId id="259" r:id="rId7"/>
    <p:sldId id="260" r:id="rId8"/>
    <p:sldId id="261" r:id="rId9"/>
    <p:sldId id="265" r:id="rId10"/>
    <p:sldId id="266" r:id="rId11"/>
    <p:sldId id="267" r:id="rId12"/>
    <p:sldId id="268" r:id="rId13"/>
    <p:sldId id="269" r:id="rId14"/>
    <p:sldId id="270" r:id="rId15"/>
    <p:sldId id="319" r:id="rId16"/>
    <p:sldId id="271" r:id="rId17"/>
    <p:sldId id="273" r:id="rId18"/>
    <p:sldId id="276" r:id="rId19"/>
    <p:sldId id="274" r:id="rId20"/>
    <p:sldId id="277" r:id="rId21"/>
    <p:sldId id="275" r:id="rId22"/>
    <p:sldId id="282" r:id="rId23"/>
    <p:sldId id="285" r:id="rId24"/>
    <p:sldId id="322" r:id="rId25"/>
    <p:sldId id="324" r:id="rId26"/>
    <p:sldId id="323" r:id="rId27"/>
    <p:sldId id="325" r:id="rId28"/>
    <p:sldId id="326" r:id="rId29"/>
    <p:sldId id="314" r:id="rId30"/>
    <p:sldId id="286" r:id="rId31"/>
    <p:sldId id="315" r:id="rId32"/>
    <p:sldId id="316" r:id="rId33"/>
    <p:sldId id="317" r:id="rId34"/>
    <p:sldId id="327" r:id="rId35"/>
    <p:sldId id="329" r:id="rId36"/>
    <p:sldId id="320" r:id="rId37"/>
    <p:sldId id="283" r:id="rId38"/>
    <p:sldId id="284" r:id="rId39"/>
    <p:sldId id="288" r:id="rId40"/>
    <p:sldId id="291" r:id="rId41"/>
    <p:sldId id="290" r:id="rId42"/>
    <p:sldId id="292" r:id="rId43"/>
    <p:sldId id="293" r:id="rId44"/>
    <p:sldId id="300" r:id="rId45"/>
    <p:sldId id="301" r:id="rId46"/>
    <p:sldId id="297" r:id="rId47"/>
    <p:sldId id="294" r:id="rId48"/>
    <p:sldId id="298" r:id="rId49"/>
    <p:sldId id="295" r:id="rId50"/>
    <p:sldId id="299" r:id="rId51"/>
    <p:sldId id="296" r:id="rId52"/>
    <p:sldId id="321" r:id="rId53"/>
    <p:sldId id="305" r:id="rId54"/>
    <p:sldId id="281" r:id="rId55"/>
    <p:sldId id="303" r:id="rId56"/>
    <p:sldId id="304" r:id="rId57"/>
    <p:sldId id="306" r:id="rId58"/>
    <p:sldId id="307" r:id="rId59"/>
    <p:sldId id="308" r:id="rId60"/>
    <p:sldId id="310" r:id="rId61"/>
    <p:sldId id="309" r:id="rId62"/>
    <p:sldId id="312" r:id="rId63"/>
    <p:sldId id="311" r:id="rId64"/>
    <p:sldId id="313" r:id="rId65"/>
    <p:sldId id="289" r:id="rId66"/>
    <p:sldId id="330" r:id="rId67"/>
    <p:sldId id="287" r:id="rId68"/>
    <p:sldId id="331" r:id="rId69"/>
    <p:sldId id="332" r:id="rId70"/>
    <p:sldId id="334" r:id="rId71"/>
    <p:sldId id="335" r:id="rId72"/>
    <p:sldId id="336" r:id="rId73"/>
    <p:sldId id="337" r:id="rId74"/>
    <p:sldId id="338" r:id="rId75"/>
    <p:sldId id="339" r:id="rId76"/>
    <p:sldId id="348" r:id="rId77"/>
    <p:sldId id="340" r:id="rId78"/>
    <p:sldId id="342" r:id="rId79"/>
    <p:sldId id="347" r:id="rId80"/>
    <p:sldId id="341" r:id="rId81"/>
    <p:sldId id="343" r:id="rId82"/>
    <p:sldId id="344" r:id="rId83"/>
    <p:sldId id="349" r:id="rId84"/>
    <p:sldId id="278" r:id="rId85"/>
    <p:sldId id="302" r:id="rId86"/>
    <p:sldId id="350" r:id="rId87"/>
    <p:sldId id="279" r:id="rId88"/>
    <p:sldId id="351" r:id="rId89"/>
    <p:sldId id="345" r:id="rId90"/>
    <p:sldId id="353" r:id="rId91"/>
    <p:sldId id="356" r:id="rId92"/>
    <p:sldId id="352" r:id="rId93"/>
    <p:sldId id="354" r:id="rId94"/>
    <p:sldId id="357" r:id="rId95"/>
    <p:sldId id="363" r:id="rId96"/>
    <p:sldId id="358" r:id="rId97"/>
    <p:sldId id="364" r:id="rId98"/>
    <p:sldId id="359" r:id="rId99"/>
    <p:sldId id="365" r:id="rId100"/>
    <p:sldId id="361" r:id="rId101"/>
    <p:sldId id="346" r:id="rId102"/>
    <p:sldId id="366" r:id="rId103"/>
    <p:sldId id="367" r:id="rId104"/>
    <p:sldId id="369" r:id="rId105"/>
    <p:sldId id="371" r:id="rId106"/>
    <p:sldId id="372" r:id="rId107"/>
    <p:sldId id="373" r:id="rId108"/>
    <p:sldId id="374" r:id="rId109"/>
    <p:sldId id="375" r:id="rId110"/>
    <p:sldId id="377" r:id="rId111"/>
    <p:sldId id="378" r:id="rId112"/>
    <p:sldId id="383" r:id="rId113"/>
    <p:sldId id="382" r:id="rId114"/>
    <p:sldId id="379" r:id="rId115"/>
    <p:sldId id="380" r:id="rId116"/>
    <p:sldId id="381" r:id="rId117"/>
    <p:sldId id="385" r:id="rId118"/>
    <p:sldId id="386" r:id="rId119"/>
    <p:sldId id="384" r:id="rId120"/>
    <p:sldId id="376" r:id="rId121"/>
    <p:sldId id="387" r:id="rId122"/>
    <p:sldId id="388" r:id="rId123"/>
    <p:sldId id="389" r:id="rId124"/>
    <p:sldId id="390" r:id="rId125"/>
    <p:sldId id="391" r:id="rId126"/>
    <p:sldId id="393" r:id="rId127"/>
    <p:sldId id="392" r:id="rId128"/>
    <p:sldId id="394" r:id="rId129"/>
    <p:sldId id="395" r:id="rId130"/>
    <p:sldId id="396" r:id="rId131"/>
    <p:sldId id="397" r:id="rId132"/>
    <p:sldId id="398" r:id="rId133"/>
    <p:sldId id="399" r:id="rId134"/>
    <p:sldId id="400" r:id="rId135"/>
    <p:sldId id="401" r:id="rId136"/>
    <p:sldId id="402" r:id="rId137"/>
    <p:sldId id="403" r:id="rId138"/>
    <p:sldId id="404" r:id="rId139"/>
    <p:sldId id="405" r:id="rId140"/>
    <p:sldId id="406" r:id="rId141"/>
    <p:sldId id="362" r:id="rId142"/>
  </p:sldIdLst>
  <p:sldSz cx="12192000" cy="6858000"/>
  <p:notesSz cx="6858000" cy="9144000"/>
  <p:embeddedFontLst>
    <p:embeddedFont>
      <p:font typeface="等线" panose="02010600030101010101" pitchFamily="2" charset="-122"/>
      <p:regular r:id="rId143"/>
      <p:bold r:id="rId144"/>
    </p:embeddedFont>
    <p:embeddedFont>
      <p:font typeface="等线 Light" panose="02010600030101010101" pitchFamily="2" charset="-122"/>
      <p:regular r:id="rId145"/>
    </p:embeddedFont>
    <p:embeddedFont>
      <p:font typeface="方正粗黑宋简体" panose="02000000000000000000" pitchFamily="2" charset="-122"/>
      <p:regular r:id="rId146"/>
    </p:embeddedFont>
    <p:embeddedFont>
      <p:font typeface="Cambria Math" panose="02040503050406030204" pitchFamily="18" charset="0"/>
      <p:regular r:id="rId147"/>
    </p:embeddedFont>
    <p:embeddedFont>
      <p:font typeface="Lato" panose="020F0502020204030203" pitchFamily="34" charset="0"/>
      <p:regular r:id="rId148"/>
      <p:bold r:id="rId149"/>
      <p:italic r:id="rId150"/>
      <p:boldItalic r:id="rId151"/>
    </p:embeddedFont>
    <p:embeddedFont>
      <p:font typeface="Lato Black" panose="020F0502020204030203" pitchFamily="34" charset="0"/>
      <p:bold r:id="rId152"/>
      <p:boldItalic r:id="rId15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9C80"/>
    <a:srgbClr val="548EB3"/>
    <a:srgbClr val="5F5F5F"/>
    <a:srgbClr val="784D89"/>
    <a:srgbClr val="777777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7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8.fntdata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9.fntdata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.fntdata"/><Relationship Id="rId148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2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7C8AB-5D4A-4794-A9F3-C4A5B03A9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D097BD-1FF9-4088-91C3-CAC811EA7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FD9390-C51E-465D-9B93-D999BBC40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FA9-8919-4214-9707-1B20C596F91F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1D6F99-B376-48FD-AEE7-9CD8D423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153D44-8C9E-4A3C-A869-E6A9FF85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339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549FB5-509C-4103-A1C0-1B6B73F5E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88AE86-D3D3-4872-8174-FA3A2CC01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C2AA1B-0DFC-4782-8F58-208829825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FA9-8919-4214-9707-1B20C596F91F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44AA82-7980-4009-A869-873966BE6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130683-B3D0-41D4-A838-F0EB79E46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6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877CD56-CD8D-486C-ACEF-3187E14B3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D7602B-AC05-4636-9B33-BDC80C2F4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FCF328-C9D4-48FE-A9C4-79EB8A24C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FA9-8919-4214-9707-1B20C596F91F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64A8CE-773F-433B-B142-AF0878B7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C1F14C-2161-482D-9E9D-289497B1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242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9DBFA-5C48-4BEE-B5E4-DAAF86E1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8D5891-E155-4023-937D-B53BDBD0A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309CD7-06F6-4FF8-9117-EE371601E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FA9-8919-4214-9707-1B20C596F91F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5EB5A4-4221-47F1-A602-7DD3E897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372A9A-27B8-4931-B695-F62C2B966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2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31590-B529-4EA1-9E8D-53A23423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F6C0AC-BF5A-4233-BB30-7462A9FE1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B42C0C-489B-40B9-AAF6-082F5E76F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FA9-8919-4214-9707-1B20C596F91F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C16009-516A-4CA9-A3B4-D26065FCC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D632B7-8E0A-4E64-A68C-0BC0FDE8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00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56D86-346A-4BCA-986B-C365648D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0A4C24-59CC-41C6-8F7F-1FE54A22B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204C60-9027-4EC0-B195-84291A67E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25AD80-170E-4C42-BCCD-4DB0D40A6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FA9-8919-4214-9707-1B20C596F91F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33C2C-EEA3-48A6-8FE8-0A406C2A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5B96A5-163A-4559-9F5D-EB293846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52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377B6-F2AC-4B1E-AE0C-D0F49C89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EF9946-E5F3-4932-BD49-736983F76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2CC889-33D0-41C4-8DDF-1D5AC4195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EC3990-E322-48EF-9B7D-2604704C0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6394AE9-767B-41E9-AC0C-729249BDEE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6DDE7D4-CE09-402E-A6CB-BDF7DA14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FA9-8919-4214-9707-1B20C596F91F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107D4B-3820-4353-AE54-C159002A5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FBEDD89-9FD4-4C98-805B-D4B45BAE8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332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05C1D-3ACC-4765-B417-C71818F97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F55264-122C-4AAC-B6BD-F74AB6701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FA9-8919-4214-9707-1B20C596F91F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5DB210-DD21-4792-A68C-2E02F1F0E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53E752-AA7A-477B-B529-B7FB398F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49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92B4D56-EC20-46A8-958C-2491E5394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FA9-8919-4214-9707-1B20C596F91F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E78BA0-F4E4-4945-8470-E8E911AF4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A6DEBD-6663-4612-8035-5861999D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751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3848AE-A7FD-4D43-AC6B-78941EB8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A1C4A1-2C0D-4AE1-A2FB-B3FD876F6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E0CF8C-231B-4CC9-896A-0B1565349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7AB17A-B084-4A8D-A3A4-6BE84D0E7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FA9-8919-4214-9707-1B20C596F91F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D21E79-4136-418C-BC42-7BD9EB793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BC209F-C80D-4C23-AB6A-3488BFFD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171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CE72B-F47D-4475-93AB-9D0444FA7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09356F-C107-4125-88EF-A4A6A6ABE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0FA0F5-105A-4090-8156-3E7E279C8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0E80E7-6D7B-4576-998F-C8667E5D1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FA9-8919-4214-9707-1B20C596F91F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BE6E1D-56B3-4B5C-9850-6BAEDA7BB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BC1A7F-2F83-4E1E-9E4A-5FEC7B826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368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303953-5EEC-4B1E-9249-AD80939DB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0A06EC-654D-4D47-93E6-A38ECB50C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9BC8E6-CD91-4933-BFCF-5C358CC5F6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B6FA9-8919-4214-9707-1B20C596F91F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AA3D1F-1044-473A-BB59-CA834B9F4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8B18AE-FFE4-4868-89F6-4963FE26D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7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resources" TargetMode="External"/><Relationship Id="rId2" Type="http://schemas.openxmlformats.org/officeDocument/2006/relationships/hyperlink" Target="https://developer.apple.com/design/resourc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oraunal/FontAwesome-AdobeExperience-Design-XD" TargetMode="External"/><Relationship Id="rId4" Type="http://schemas.openxmlformats.org/officeDocument/2006/relationships/hyperlink" Target="https://docs.microsoft.com/en-us/windows/uwp/design/downloads/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material.io/components/selection-controls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8TXgCzxEnw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Y96hTb8WgI&amp;feature=emb_log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developers.google.com/web/fundamentals/design-and-ux/principles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developer.apple.com/design/human-interface-guidelines/ios/overview/themes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https://material.io/design/motion/speed.html#duration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coolors.co/app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ngroup.com/articles/ten-usability-heuristics/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62B2A-BDE0-4692-9E31-8480E32B0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840"/>
            <a:ext cx="9144000" cy="1068320"/>
          </a:xfrm>
        </p:spPr>
        <p:txBody>
          <a:bodyPr/>
          <a:lstStyle/>
          <a:p>
            <a:r>
              <a:rPr lang="zh-CN" altLang="en-US" sz="32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Lato Black" panose="020F0502020204030203" pitchFamily="34" charset="0"/>
              </a:rPr>
              <a:t>盒子精的 </a:t>
            </a:r>
            <a:r>
              <a:rPr lang="en-US" altLang="zh-CN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UX/UI/... </a:t>
            </a:r>
            <a:r>
              <a:rPr lang="zh-CN" altLang="en-US" sz="32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Lato Black" panose="020F0502020204030203" pitchFamily="34" charset="0"/>
              </a:rPr>
              <a:t>内训</a:t>
            </a:r>
            <a:endParaRPr lang="zh-CN" altLang="en-US" sz="3200" dirty="0"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74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Learnability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12099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Learnability - how easy is it for users to accomplish basic tasks the first time they encounter the design?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737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Adobe </a:t>
            </a:r>
            <a:r>
              <a:rPr lang="en-US" altLang="zh-CN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xd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4644" cy="4351338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https://developer.apple.com/design/resources/</a:t>
            </a:r>
            <a:endParaRPr lang="en-US" altLang="zh-CN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https://material.io/resources</a:t>
            </a:r>
            <a:endParaRPr lang="en-US" altLang="zh-CN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https://docs.microsoft.com/en-us/windows/uwp/design/downloads/</a:t>
            </a:r>
            <a:endParaRPr lang="en-US" altLang="zh-CN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/>
              </a:rPr>
              <a:t>https://github.com/boraunal/FontAwesome-AdobeExperience-Design-XD</a:t>
            </a:r>
            <a:endParaRPr lang="en-US" altLang="zh-CN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zh-CN" altLang="en-US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7063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CC70C-B784-4FFD-A059-80A77BE9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AD2D66-4CEA-4E6F-B95E-5EE369A25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58D869-559D-4204-9097-3BF2057C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51" y="226612"/>
            <a:ext cx="6675698" cy="63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282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D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41795"/>
            <a:ext cx="11126821" cy="704520"/>
          </a:xfrm>
        </p:spPr>
        <p:txBody>
          <a:bodyPr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Mental Models in UX Design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5810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5621"/>
            <a:ext cx="10515600" cy="94675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Users will transfer expectations they have built around one familiar product to another that appears similar.</a:t>
            </a:r>
            <a:endParaRPr lang="en-US" altLang="zh-CN" b="1" i="1" dirty="0">
              <a:solidFill>
                <a:srgbClr val="5F5F5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422C4EB-D4EB-423F-B084-200DC6FA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9701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947A8-934F-477B-8640-AC85004A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C5D80-5460-49C0-ACFE-C7CF5255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 descr="引用座位的心理模型定义的UI">
            <a:extLst>
              <a:ext uri="{FF2B5EF4-FFF2-40B4-BE49-F238E27FC236}">
                <a16:creationId xmlns:a16="http://schemas.microsoft.com/office/drawing/2014/main" id="{819AA74C-7933-472A-B16A-DA9E1B7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0"/>
            <a:ext cx="12128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8056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55832"/>
            <a:ext cx="10515600" cy="546336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b="1" i="1" strike="sngStrik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Register</a:t>
            </a:r>
            <a:r>
              <a:rPr lang="en-US" altLang="zh-CN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           Continue</a:t>
            </a:r>
            <a:endParaRPr lang="en-US" altLang="zh-CN" b="1" i="1" dirty="0">
              <a:solidFill>
                <a:srgbClr val="5F5F5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422C4EB-D4EB-423F-B084-200DC6FA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9133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CBE2C-6F31-4FE4-B358-11C1818DC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72" y="5230307"/>
            <a:ext cx="10154055" cy="1180223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By warning and allowing them to opt in over several months, Google empowered its users to decide when to change their mental models of how the product should work.</a:t>
            </a:r>
            <a:endParaRPr lang="zh-CN" altLang="en-US" sz="24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146" name="Picture 2" descr="Google日历重新设计以调整用户">
            <a:extLst>
              <a:ext uri="{FF2B5EF4-FFF2-40B4-BE49-F238E27FC236}">
                <a16:creationId xmlns:a16="http://schemas.microsoft.com/office/drawing/2014/main" id="{14DDB70E-1B74-4059-98BB-0CA40F507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-166240"/>
            <a:ext cx="9905999" cy="530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9845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5621"/>
            <a:ext cx="10515600" cy="94675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Facebook introduced the interaction pattern of “Likes,” which were then copied by LinkedIn and Instagram.</a:t>
            </a:r>
            <a:endParaRPr lang="en-US" altLang="zh-CN" b="1" i="1" dirty="0">
              <a:solidFill>
                <a:srgbClr val="5F5F5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422C4EB-D4EB-423F-B084-200DC6FA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2341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CBE2C-6F31-4FE4-B358-11C1818DC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72" y="4919021"/>
            <a:ext cx="10154055" cy="1180223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Google’s Material Design system </a:t>
            </a:r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uses very flat visual design and iconography but leverages common UI patterns based on physical metaphors to ensure optimal usability.</a:t>
            </a:r>
            <a:endParaRPr lang="zh-CN" altLang="en-US" sz="24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170" name="Picture 2" descr="利用心智模型UX的良好UX方法">
            <a:extLst>
              <a:ext uri="{FF2B5EF4-FFF2-40B4-BE49-F238E27FC236}">
                <a16:creationId xmlns:a16="http://schemas.microsoft.com/office/drawing/2014/main" id="{7D5CAB8F-CD56-4E7F-9BF0-56E223FAD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090" y="447470"/>
            <a:ext cx="7697820" cy="412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3225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矛盾的共同心智模式">
            <a:extLst>
              <a:ext uri="{FF2B5EF4-FFF2-40B4-BE49-F238E27FC236}">
                <a16:creationId xmlns:a16="http://schemas.microsoft.com/office/drawing/2014/main" id="{7CF0A9E5-AE65-43D0-9D79-2C9984CFD38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2999"/>
            <a:ext cx="11146973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221837-2880-436D-8AE3-0CBB6968D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77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Efficiency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12099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Efficiency - once users have learned the design, how quickly can they perform tasks?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1830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D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324"/>
            <a:ext cx="11126821" cy="1580009"/>
          </a:xfrm>
        </p:spPr>
        <p:txBody>
          <a:bodyPr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Don Norman’s Principles of Interaction Design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5435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Visibility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Visibility is the basic principle that the more visible an element is, the more likely users will know about them and how to use them.</a:t>
            </a:r>
          </a:p>
        </p:txBody>
      </p:sp>
    </p:spTree>
    <p:extLst>
      <p:ext uri="{BB962C8B-B14F-4D97-AF65-F5344CB8AC3E}">
        <p14:creationId xmlns:p14="http://schemas.microsoft.com/office/powerpoint/2010/main" val="14867871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55832"/>
            <a:ext cx="10515600" cy="546336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b="1" i="1" strike="sngStrik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Hamburger Menu</a:t>
            </a:r>
            <a:r>
              <a:rPr lang="en-US" altLang="zh-CN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 Tab-bar Menu</a:t>
            </a:r>
            <a:endParaRPr lang="en-US" altLang="zh-CN" b="1" i="1" dirty="0">
              <a:solidFill>
                <a:srgbClr val="5F5F5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422C4EB-D4EB-423F-B084-200DC6FA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5286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for post">
            <a:extLst>
              <a:ext uri="{FF2B5EF4-FFF2-40B4-BE49-F238E27FC236}">
                <a16:creationId xmlns:a16="http://schemas.microsoft.com/office/drawing/2014/main" id="{CB76A229-D886-4DD2-903B-C38971D6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848" y="216305"/>
            <a:ext cx="7704304" cy="642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3292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Feedback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Never leave the user guessing about what action they have taken and the consequence of doing so.</a:t>
            </a:r>
          </a:p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  <a:hlinkClick r:id="rId2"/>
              </a:rPr>
              <a:t>https://www.youtube.com/watch?v=Q8TXgCzxEnw</a:t>
            </a:r>
            <a:endParaRPr lang="en-US" altLang="zh-CN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9301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Constraints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Limiting the range of interaction possibilities for the user to simplify the interface and guide the user to the appropriate next action.</a:t>
            </a:r>
          </a:p>
          <a:p>
            <a:endParaRPr lang="en-US" altLang="zh-CN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9287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85684D-F8D2-426C-AE8A-AB3A6852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03B080-3671-4E60-97B8-E44904A94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Image for post">
            <a:extLst>
              <a:ext uri="{FF2B5EF4-FFF2-40B4-BE49-F238E27FC236}">
                <a16:creationId xmlns:a16="http://schemas.microsoft.com/office/drawing/2014/main" id="{0A390D1B-681D-454D-8476-EEAEBAA94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011" y="936456"/>
            <a:ext cx="9549978" cy="49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1823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Mapping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Mapping is about having a clear relationship between controls and the effect they have on the world.</a:t>
            </a:r>
          </a:p>
        </p:txBody>
      </p:sp>
    </p:spTree>
    <p:extLst>
      <p:ext uri="{BB962C8B-B14F-4D97-AF65-F5344CB8AC3E}">
        <p14:creationId xmlns:p14="http://schemas.microsoft.com/office/powerpoint/2010/main" val="8736520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E72783-ED13-428C-B3FF-3D12249B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C42F9-FC0A-4BFE-AE28-94F6A2F86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6386" name="Picture 2" descr="Image for post">
            <a:extLst>
              <a:ext uri="{FF2B5EF4-FFF2-40B4-BE49-F238E27FC236}">
                <a16:creationId xmlns:a16="http://schemas.microsoft.com/office/drawing/2014/main" id="{B0B971BA-77C0-4A13-B523-70ED023F3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2" y="681037"/>
            <a:ext cx="642937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for post">
            <a:extLst>
              <a:ext uri="{FF2B5EF4-FFF2-40B4-BE49-F238E27FC236}">
                <a16:creationId xmlns:a16="http://schemas.microsoft.com/office/drawing/2014/main" id="{143C0B86-AAA6-4CA8-BBDA-DCF0F61F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23" y="4435761"/>
            <a:ext cx="5208353" cy="84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7276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Affordance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Affordance refers to an attribute of an object that allows people to know how to use it.</a:t>
            </a:r>
          </a:p>
        </p:txBody>
      </p:sp>
    </p:spTree>
    <p:extLst>
      <p:ext uri="{BB962C8B-B14F-4D97-AF65-F5344CB8AC3E}">
        <p14:creationId xmlns:p14="http://schemas.microsoft.com/office/powerpoint/2010/main" val="3771346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Memorability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12099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Memorability - when users return to the design after a period of not using it, how easily can they reestablish proficiency?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3756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4B106-68EC-4802-AC3D-9BCA1769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68CA39-150E-467B-B74C-4AACF9F69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 descr="Image for post">
            <a:extLst>
              <a:ext uri="{FF2B5EF4-FFF2-40B4-BE49-F238E27FC236}">
                <a16:creationId xmlns:a16="http://schemas.microsoft.com/office/drawing/2014/main" id="{9623EA63-F3DC-4B01-B5D9-242934146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43" y="365125"/>
            <a:ext cx="6881914" cy="605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7142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96"/>
            <a:ext cx="11126821" cy="911600"/>
          </a:xfrm>
        </p:spPr>
        <p:txBody>
          <a:bodyPr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Mobile Apps Typography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7838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Minimum Font Size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Apple in its Human Interface Guidelines recommends setting the minimum size for Body text to be 17pt.</a:t>
            </a:r>
          </a:p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San Francisco / New York</a:t>
            </a:r>
          </a:p>
          <a:p>
            <a:endParaRPr lang="en-US" altLang="zh-CN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Google in Material Design guidelines recommends setting the minimum size for Body text to be 16sp (equal to 16pt in </a:t>
            </a:r>
            <a:r>
              <a:rPr lang="en-US" altLang="zh-CN" dirty="0" err="1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iOs</a:t>
            </a:r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Roboto</a:t>
            </a:r>
          </a:p>
        </p:txBody>
      </p:sp>
    </p:spTree>
    <p:extLst>
      <p:ext uri="{BB962C8B-B14F-4D97-AF65-F5344CB8AC3E}">
        <p14:creationId xmlns:p14="http://schemas.microsoft.com/office/powerpoint/2010/main" val="9884197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Headline Font Size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Choose a headline size both contrasting with the body text and fitting on average 2–3 lines.</a:t>
            </a:r>
          </a:p>
        </p:txBody>
      </p:sp>
    </p:spTree>
    <p:extLst>
      <p:ext uri="{BB962C8B-B14F-4D97-AF65-F5344CB8AC3E}">
        <p14:creationId xmlns:p14="http://schemas.microsoft.com/office/powerpoint/2010/main" val="34961784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 Fonts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Use a system font for the body text and various controls and a non-default font for headings.</a:t>
            </a:r>
          </a:p>
        </p:txBody>
      </p:sp>
    </p:spTree>
    <p:extLst>
      <p:ext uri="{BB962C8B-B14F-4D97-AF65-F5344CB8AC3E}">
        <p14:creationId xmlns:p14="http://schemas.microsoft.com/office/powerpoint/2010/main" val="25219235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E5AEC-C153-4648-A0AD-26265B0B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662EA6-6DC0-4962-96E3-E5AB94705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 descr="Image for post">
            <a:extLst>
              <a:ext uri="{FF2B5EF4-FFF2-40B4-BE49-F238E27FC236}">
                <a16:creationId xmlns:a16="http://schemas.microsoft.com/office/drawing/2014/main" id="{4A1A504D-B213-4141-BCFD-CF08DF91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3250"/>
            <a:ext cx="12192000" cy="564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1875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Whitespace and margins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Compose the layout so that part of the content was above the fold, thereby showing the user that there is more content and encouraging them to scroll.</a:t>
            </a:r>
          </a:p>
        </p:txBody>
      </p:sp>
    </p:spTree>
    <p:extLst>
      <p:ext uri="{BB962C8B-B14F-4D97-AF65-F5344CB8AC3E}">
        <p14:creationId xmlns:p14="http://schemas.microsoft.com/office/powerpoint/2010/main" val="20272172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963A3-343F-4FBB-B8F6-0CD28EE8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5187D0-CC64-4E49-B28E-691E7B0E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 descr="Image for post">
            <a:extLst>
              <a:ext uri="{FF2B5EF4-FFF2-40B4-BE49-F238E27FC236}">
                <a16:creationId xmlns:a16="http://schemas.microsoft.com/office/drawing/2014/main" id="{4E931784-F968-4255-B9C9-D20D05BCE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8325"/>
            <a:ext cx="12192000" cy="572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346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9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96"/>
            <a:ext cx="11126821" cy="911600"/>
          </a:xfrm>
        </p:spPr>
        <p:txBody>
          <a:bodyPr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Color Usage in UI Design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4051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8A2D5-A5A3-4030-9068-78CF0DF2E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36F126-E558-429D-830B-98291D9E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3554" name="Picture 2" descr="Image for post">
            <a:extLst>
              <a:ext uri="{FF2B5EF4-FFF2-40B4-BE49-F238E27FC236}">
                <a16:creationId xmlns:a16="http://schemas.microsoft.com/office/drawing/2014/main" id="{29B9EAF3-C919-420D-B602-61C6651F8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8300"/>
            <a:ext cx="12192000" cy="61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62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 Rate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12099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 Rate - how many errors do users make, how severe are these errors, and how easily can they recover from the errors?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798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3FBEEA-C0D9-4578-8654-0A6A69E9F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43E5C-6146-43EB-871A-E24826951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2" name="Picture 2" descr="Image for post">
            <a:extLst>
              <a:ext uri="{FF2B5EF4-FFF2-40B4-BE49-F238E27FC236}">
                <a16:creationId xmlns:a16="http://schemas.microsoft.com/office/drawing/2014/main" id="{2AA0B602-B34A-459A-B0E6-BDA6AD503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8300"/>
            <a:ext cx="12192000" cy="61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7636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3C926-AB03-4A83-BD15-E16AFFB9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C61A53-8E73-4DC3-B92B-08A949722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6" name="Picture 2" descr="Image for post">
            <a:extLst>
              <a:ext uri="{FF2B5EF4-FFF2-40B4-BE49-F238E27FC236}">
                <a16:creationId xmlns:a16="http://schemas.microsoft.com/office/drawing/2014/main" id="{7FBF193B-C54E-45CA-81D5-A2E2195E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0"/>
            <a:ext cx="7351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3563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084F4F-A365-4F91-AA21-52A32166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D59844-7A24-4EF5-88C2-F9BE5512F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7650" name="Picture 2" descr="Image for post">
            <a:extLst>
              <a:ext uri="{FF2B5EF4-FFF2-40B4-BE49-F238E27FC236}">
                <a16:creationId xmlns:a16="http://schemas.microsoft.com/office/drawing/2014/main" id="{1E4646BA-ACDB-4EF7-B3C2-57BFC3923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50"/>
            <a:ext cx="12192000" cy="526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679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Limit Color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 many apps that have a lot of colorful posts and unpredictable content like Instagram or Twitter, their interface tends to be pretty plain.</a:t>
            </a:r>
          </a:p>
        </p:txBody>
      </p:sp>
    </p:spTree>
    <p:extLst>
      <p:ext uri="{BB962C8B-B14F-4D97-AF65-F5344CB8AC3E}">
        <p14:creationId xmlns:p14="http://schemas.microsoft.com/office/powerpoint/2010/main" val="24298019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3B829-89AE-4382-99E0-B77A674D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B2A4D8-59DD-43F4-861C-EFE58C569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 descr="Image for post">
            <a:extLst>
              <a:ext uri="{FF2B5EF4-FFF2-40B4-BE49-F238E27FC236}">
                <a16:creationId xmlns:a16="http://schemas.microsoft.com/office/drawing/2014/main" id="{57E60603-4272-460C-AF70-C905301EE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50"/>
            <a:ext cx="12192000" cy="526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7994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13BFF-89EA-4270-9A87-6019A9638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A4D6F4-B806-49F9-8423-FFAFE66CC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2" name="Picture 2" descr="Image for post">
            <a:extLst>
              <a:ext uri="{FF2B5EF4-FFF2-40B4-BE49-F238E27FC236}">
                <a16:creationId xmlns:a16="http://schemas.microsoft.com/office/drawing/2014/main" id="{95D35C22-D52B-41EA-9F39-3356330A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925"/>
            <a:ext cx="12192000" cy="577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871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CBE2C-6F31-4FE4-B358-11C1818DC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71" y="4987115"/>
            <a:ext cx="10154055" cy="1180223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60% is your dominant color, 30% is a secondary color, and 10% is for accent color.</a:t>
            </a:r>
            <a:endParaRPr lang="zh-CN" altLang="en-US" sz="24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1746" name="Picture 2" descr="Image for post">
            <a:extLst>
              <a:ext uri="{FF2B5EF4-FFF2-40B4-BE49-F238E27FC236}">
                <a16:creationId xmlns:a16="http://schemas.microsoft.com/office/drawing/2014/main" id="{E9531929-C0F1-4DD6-BB72-F6F0C7741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16" y="550558"/>
            <a:ext cx="9507166" cy="410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6819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F39E6D-AD6B-448C-B6F9-2B7A0CEFD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104" y="2712430"/>
            <a:ext cx="10377791" cy="1433140"/>
          </a:xfrm>
        </p:spPr>
        <p:txBody>
          <a:bodyPr/>
          <a:lstStyle/>
          <a:p>
            <a:pPr marL="0" indent="0">
              <a:buNone/>
            </a:pPr>
            <a:r>
              <a:rPr lang="en-US" altLang="zh-C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4.5% of the global population experience color blindness (that’s 1 in 12 men and 1 in 200 women), 4% suffer from low vision (1 in 30 people), and 0.6% are blind (1 in 188 people).</a:t>
            </a:r>
            <a:endParaRPr lang="zh-CN" altLang="en-US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867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F39E6D-AD6B-448C-B6F9-2B7A0CEFD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6867" y="3070715"/>
            <a:ext cx="6878265" cy="71657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Don’t</a:t>
            </a:r>
            <a:r>
              <a:rPr lang="en-US" altLang="zh-C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use color alone to convey meaning!</a:t>
            </a:r>
          </a:p>
        </p:txBody>
      </p:sp>
    </p:spTree>
    <p:extLst>
      <p:ext uri="{BB962C8B-B14F-4D97-AF65-F5344CB8AC3E}">
        <p14:creationId xmlns:p14="http://schemas.microsoft.com/office/powerpoint/2010/main" val="28285581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E5732-E4F3-4285-8D30-71B56033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A610FD-A866-4F9E-BEB0-11066CEA8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4" name="Picture 2" descr="http://assets.uxbooth.com/uploads/2017/06/formfieldnotaccessible.png">
            <a:extLst>
              <a:ext uri="{FF2B5EF4-FFF2-40B4-BE49-F238E27FC236}">
                <a16:creationId xmlns:a16="http://schemas.microsoft.com/office/drawing/2014/main" id="{5354E4C1-DBDC-4A0E-B29E-0C43247F9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29" y="1495222"/>
            <a:ext cx="9945141" cy="386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629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Satisfaction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12099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Satisfaction - how pleasant is it to use the design?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7659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73E9F-E331-425E-B952-001181C7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E96E6D-8DF5-4A25-A4D5-F21A9EE36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8" name="Picture 2" descr="http://assets.uxbooth.com/uploads/2017/06/formfieldcolorblind.png">
            <a:extLst>
              <a:ext uri="{FF2B5EF4-FFF2-40B4-BE49-F238E27FC236}">
                <a16:creationId xmlns:a16="http://schemas.microsoft.com/office/drawing/2014/main" id="{6623B495-CE33-4138-8B4F-D0BB504A6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23" y="1315910"/>
            <a:ext cx="10176753" cy="422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2930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A4736-0396-48C9-A415-AB9C30FE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E222B6-E1CD-4DBC-A17B-137816305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566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9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794"/>
            <a:ext cx="10515600" cy="847854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User Experience Design?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Full UX Stack</a:t>
            </a: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475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77070-5D1A-4F8F-A5CA-926FBB0C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24BFCD-C512-4484-A3A6-33DEC3886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6D28BB-D329-467E-A2D8-AD5E2587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12" y="365494"/>
            <a:ext cx="10097375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11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Strategy &amp; Scope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675776" cy="2898742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 users need the product you are making?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 they want it enough that they will either pay for it or if it is free, spend time looking for it and learning to use it?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Are you missing a key feature they will need?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Are you spending time building features they will never use?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139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77070-5D1A-4F8F-A5CA-926FBB0C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24BFCD-C512-4484-A3A6-33DEC3886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6D28BB-D329-467E-A2D8-AD5E2587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12" y="365494"/>
            <a:ext cx="10097375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15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Structure &amp; Skeleton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3217"/>
            <a:ext cx="10909041" cy="2898742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should the content be organized so that users can easily find it?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Will users find your app easy to use? Where do they get confused or lost?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content is needed and how should it be written to be most engaging?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591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BB1E2-31E7-4437-9D15-3A20CCA8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EE009-A830-4C7E-BB8E-88CF45865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6161" y="3138163"/>
            <a:ext cx="6439677" cy="58167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hlinkClick r:id="rId2"/>
              </a:rPr>
              <a:t>It's not you. Bad doors are everywhere.</a:t>
            </a:r>
            <a:endParaRPr lang="zh-CN" altLang="en-US" dirty="0"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46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77070-5D1A-4F8F-A5CA-926FBB0C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24BFCD-C512-4484-A3A6-33DEC3886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6D28BB-D329-467E-A2D8-AD5E2587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12" y="365494"/>
            <a:ext cx="10097375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16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Surface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675776" cy="2898742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should the visual tone of the product be?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do users feel when they see your product? Do they trust it?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the product visually appealing and does it spark joy?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the visual design usable and accessible?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358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067AD-4525-4956-A869-3DA27E6A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D8F96A-2797-47E9-9F04-AA6991C47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F2F0FE8-CB18-4EB3-AD6F-2B7CDAD08CB4}"/>
              </a:ext>
            </a:extLst>
          </p:cNvPr>
          <p:cNvSpPr txBox="1">
            <a:spLocks/>
          </p:cNvSpPr>
          <p:nvPr/>
        </p:nvSpPr>
        <p:spPr>
          <a:xfrm>
            <a:off x="838200" y="2693420"/>
            <a:ext cx="10515600" cy="2130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zh-CN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UX is a mindset that should be shared by the whole team.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this way UX isn’t a single step in a process but a skill that must be applied at each stage.</a:t>
            </a:r>
            <a:endParaRPr lang="zh-CN" altLang="en-US" sz="2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356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D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794"/>
            <a:ext cx="10515600" cy="847854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Interaction Design?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 HCI Laws</a:t>
            </a: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605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Miller’s Law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12099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Most people can only hold approximately seven pieces of information in their short term memory at once.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504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0E95FF4-40B1-4EF8-9106-FD21AB77B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6" name="Picture 4" descr="Image for post">
            <a:extLst>
              <a:ext uri="{FF2B5EF4-FFF2-40B4-BE49-F238E27FC236}">
                <a16:creationId xmlns:a16="http://schemas.microsoft.com/office/drawing/2014/main" id="{A20EEB9D-FFB9-455D-A04B-DEB312538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2"/>
            <a:ext cx="12192000" cy="68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957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Miller’s Law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365372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ability of working memory to store short-term information can be increased by “chunking” data.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zh-CN" sz="2400" dirty="0">
              <a:solidFill>
                <a:srgbClr val="5F5F5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e.g. telephone number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strike="sngStrike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menu or a selection list</a:t>
            </a:r>
            <a:endParaRPr lang="zh-CN" altLang="en-US" sz="2400" strike="sngStrike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81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08B2E-3D2D-4398-91E2-D65C9626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853DA4-1D80-48EA-B86A-DC3C27168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 descr="Image for post">
            <a:extLst>
              <a:ext uri="{FF2B5EF4-FFF2-40B4-BE49-F238E27FC236}">
                <a16:creationId xmlns:a16="http://schemas.microsoft.com/office/drawing/2014/main" id="{1C19A527-550C-42F2-9A49-EC63BC3DE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12192000" cy="6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272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Fitts’ Law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169846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takes users longer to point to links and buttons on a screen if the objects are smaller in size or farther away from the home position.</a:t>
            </a:r>
          </a:p>
        </p:txBody>
      </p:sp>
    </p:spTree>
    <p:extLst>
      <p:ext uri="{BB962C8B-B14F-4D97-AF65-F5344CB8AC3E}">
        <p14:creationId xmlns:p14="http://schemas.microsoft.com/office/powerpoint/2010/main" val="2603832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“Fat Finger” Problem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9"/>
            <a:ext cx="10515600" cy="229225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users to quickly and accurately select a touch target, its minimum size should be 1cm × 1cm.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099634D-31AC-4ADC-8B59-DDDD42474CDF}"/>
              </a:ext>
            </a:extLst>
          </p:cNvPr>
          <p:cNvSpPr txBox="1">
            <a:spLocks/>
          </p:cNvSpPr>
          <p:nvPr/>
        </p:nvSpPr>
        <p:spPr>
          <a:xfrm>
            <a:off x="838200" y="1813218"/>
            <a:ext cx="10515600" cy="10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en-US" altLang="zh-CN" sz="24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111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86D02-3BDE-4505-9202-7548F2EA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526D25-7259-4A77-A8EA-DEEA99D3F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https://lansa.com/wp-content/uploads/2014/08/tree-swing-project-management-large.jpg">
            <a:extLst>
              <a:ext uri="{FF2B5EF4-FFF2-40B4-BE49-F238E27FC236}">
                <a16:creationId xmlns:a16="http://schemas.microsoft.com/office/drawing/2014/main" id="{CAF52972-E9C8-4462-8241-69305D3F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15" y="287304"/>
            <a:ext cx="8471170" cy="613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295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EB73C3-EF3C-4AE9-9C8A-53924636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0CC19-A6B6-4D71-909B-B602C8CFA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 descr="2 screenshots of small tap targets on the history page within the Glow Baby app.">
            <a:extLst>
              <a:ext uri="{FF2B5EF4-FFF2-40B4-BE49-F238E27FC236}">
                <a16:creationId xmlns:a16="http://schemas.microsoft.com/office/drawing/2014/main" id="{5A3BBB1C-BDC4-44EA-A24B-14E9D867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7010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creenshot of McDonald's mobile web locator tool, with small, densely placed, map pinpoints.">
            <a:extLst>
              <a:ext uri="{FF2B5EF4-FFF2-40B4-BE49-F238E27FC236}">
                <a16:creationId xmlns:a16="http://schemas.microsoft.com/office/drawing/2014/main" id="{6F0CF1AE-8484-41F5-99A8-568CAE43C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887" y="0"/>
            <a:ext cx="3363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314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24FFD-B651-41E7-A074-678C6AC2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486BDA-70CB-4B48-9984-18998EB62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8" name="Picture 4" descr="Screenshots comparing link placement on Kate Spade's and White House Black Market's mobile homepages.">
            <a:extLst>
              <a:ext uri="{FF2B5EF4-FFF2-40B4-BE49-F238E27FC236}">
                <a16:creationId xmlns:a16="http://schemas.microsoft.com/office/drawing/2014/main" id="{DC81AA48-E9E3-4639-BC6C-34725E19E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38" y="0"/>
            <a:ext cx="9126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163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88D2A-A546-4E8D-8806-05491019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9A5C83-DC10-45C2-9393-72CF702BC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 descr="Screenshot of the Follow page in the Instagram app.">
            <a:extLst>
              <a:ext uri="{FF2B5EF4-FFF2-40B4-BE49-F238E27FC236}">
                <a16:creationId xmlns:a16="http://schemas.microsoft.com/office/drawing/2014/main" id="{5F24E797-3E2A-4E22-96DB-5C0E2F45B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50" y="0"/>
            <a:ext cx="3440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825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Bigger Is Better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099634D-31AC-4ADC-8B59-DDDD42474CDF}"/>
              </a:ext>
            </a:extLst>
          </p:cNvPr>
          <p:cNvSpPr txBox="1">
            <a:spLocks/>
          </p:cNvSpPr>
          <p:nvPr/>
        </p:nvSpPr>
        <p:spPr>
          <a:xfrm>
            <a:off x="838200" y="1813218"/>
            <a:ext cx="10515600" cy="10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en-US" altLang="zh-CN" sz="24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BA91BAB-2735-44B6-BA8B-2DBEB27B6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approximately 2cm × 2cm</a:t>
            </a:r>
            <a:endParaRPr lang="zh-CN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7410" name="Picture 2" descr="Screenshot of the landing screen of the Target mobile app, showing 2 oversized primary tap targets.">
            <a:extLst>
              <a:ext uri="{FF2B5EF4-FFF2-40B4-BE49-F238E27FC236}">
                <a16:creationId xmlns:a16="http://schemas.microsoft.com/office/drawing/2014/main" id="{2D006D10-4894-49C8-8AAB-49D683B45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606" y="0"/>
            <a:ext cx="337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99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Hick-Hyman Law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104671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described the time it takes for a person to make a decision based on the number of choices available.</a:t>
            </a:r>
          </a:p>
        </p:txBody>
      </p:sp>
      <p:pic>
        <p:nvPicPr>
          <p:cNvPr id="20482" name="Picture 2" descr="https://usabilla.com/blog/wp-content/uploads/HicksLawgraph.png">
            <a:extLst>
              <a:ext uri="{FF2B5EF4-FFF2-40B4-BE49-F238E27FC236}">
                <a16:creationId xmlns:a16="http://schemas.microsoft.com/office/drawing/2014/main" id="{FC872F0C-0D89-4257-9CBA-D3E72905A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3180252"/>
            <a:ext cx="542925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889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Hick-Hyman Law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104671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People subdivide the total collection of choices into categories, eliminating about half of the remaining choices at each step</a:t>
            </a:r>
          </a:p>
        </p:txBody>
      </p:sp>
      <p:pic>
        <p:nvPicPr>
          <p:cNvPr id="5" name="Picture 2" descr="https://usabilla.com/blog/wp-content/uploads/Questionnaire.jpg">
            <a:extLst>
              <a:ext uri="{FF2B5EF4-FFF2-40B4-BE49-F238E27FC236}">
                <a16:creationId xmlns:a16="http://schemas.microsoft.com/office/drawing/2014/main" id="{992F1231-5C3C-4704-AD28-96F746273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85" y="3180252"/>
            <a:ext cx="6326829" cy="27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201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D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794"/>
            <a:ext cx="10515600" cy="847854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Interaction Design?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5 Dimensions</a:t>
            </a: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730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1771B6-E871-4224-A1C8-A017B95C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032CE4-FF89-4069-84FA-33C02B9A9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图片发布">
            <a:extLst>
              <a:ext uri="{FF2B5EF4-FFF2-40B4-BE49-F238E27FC236}">
                <a16:creationId xmlns:a16="http://schemas.microsoft.com/office/drawing/2014/main" id="{AD1D1DC9-6F9C-4AD8-B451-827824034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323850"/>
            <a:ext cx="5715000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445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88FA4-47E5-497E-AD7B-FF8681D8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3E544-230B-4536-9175-99D9EA8A5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图片发布">
            <a:extLst>
              <a:ext uri="{FF2B5EF4-FFF2-40B4-BE49-F238E27FC236}">
                <a16:creationId xmlns:a16="http://schemas.microsoft.com/office/drawing/2014/main" id="{C222F102-1045-426B-970F-5396E90C82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90525"/>
            <a:ext cx="89535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37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 Dimensions of Interaction Design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675776" cy="2898742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Words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Visual representations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Physical objects or space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Time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Behavior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388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9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794"/>
            <a:ext cx="10515600" cy="847854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User Experience Design?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Usability</a:t>
            </a: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313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88FA4-47E5-497E-AD7B-FF8681D8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3E544-230B-4536-9175-99D9EA8A5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图片发布">
            <a:extLst>
              <a:ext uri="{FF2B5EF4-FFF2-40B4-BE49-F238E27FC236}">
                <a16:creationId xmlns:a16="http://schemas.microsoft.com/office/drawing/2014/main" id="{C222F102-1045-426B-970F-5396E90C82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90525"/>
            <a:ext cx="89535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856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Words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327196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safe and recommended option is to drop all the tech vocabulary and focus on words that your users are already familiar with.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zh-CN" sz="2400" dirty="0">
              <a:solidFill>
                <a:srgbClr val="5F5F5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e.g. regex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66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88FA4-47E5-497E-AD7B-FF8681D8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3E544-230B-4536-9175-99D9EA8A5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图片发布">
            <a:extLst>
              <a:ext uri="{FF2B5EF4-FFF2-40B4-BE49-F238E27FC236}">
                <a16:creationId xmlns:a16="http://schemas.microsoft.com/office/drawing/2014/main" id="{C222F102-1045-426B-970F-5396E90C82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90525"/>
            <a:ext cx="89535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59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Visual representations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327196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Icons, shapes, backgrounds and etc. that we can see, register and understand in a split second.</a:t>
            </a:r>
          </a:p>
        </p:txBody>
      </p:sp>
    </p:spTree>
    <p:extLst>
      <p:ext uri="{BB962C8B-B14F-4D97-AF65-F5344CB8AC3E}">
        <p14:creationId xmlns:p14="http://schemas.microsoft.com/office/powerpoint/2010/main" val="124815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Visual representations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327196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cool thing is that people already have many visual representations embedded in their long-term memory.</a:t>
            </a:r>
          </a:p>
        </p:txBody>
      </p:sp>
    </p:spTree>
    <p:extLst>
      <p:ext uri="{BB962C8B-B14F-4D97-AF65-F5344CB8AC3E}">
        <p14:creationId xmlns:p14="http://schemas.microsoft.com/office/powerpoint/2010/main" val="4000279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76C2C-C4DF-4FC7-BFC7-671082C2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E489E-F4A4-4442-9902-553A7779F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 descr="Interaction design for good discoverability - navigation bar">
            <a:extLst>
              <a:ext uri="{FF2B5EF4-FFF2-40B4-BE49-F238E27FC236}">
                <a16:creationId xmlns:a16="http://schemas.microsoft.com/office/drawing/2014/main" id="{6E3F91D8-B5A1-40BC-B28E-7CD7E2F5F8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456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88FA4-47E5-497E-AD7B-FF8681D8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3E544-230B-4536-9175-99D9EA8A5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图片发布">
            <a:extLst>
              <a:ext uri="{FF2B5EF4-FFF2-40B4-BE49-F238E27FC236}">
                <a16:creationId xmlns:a16="http://schemas.microsoft.com/office/drawing/2014/main" id="{C222F102-1045-426B-970F-5396E90C82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90525"/>
            <a:ext cx="89535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59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Physical objects or space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327196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Actual hardware of any computer, the mouse, screen (mobile or computer), game controller or keypad.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568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88FA4-47E5-497E-AD7B-FF8681D8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3E544-230B-4536-9175-99D9EA8A5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图片发布">
            <a:extLst>
              <a:ext uri="{FF2B5EF4-FFF2-40B4-BE49-F238E27FC236}">
                <a16:creationId xmlns:a16="http://schemas.microsoft.com/office/drawing/2014/main" id="{C222F102-1045-426B-970F-5396E90C82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90525"/>
            <a:ext cx="89535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22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327196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Sounds, vibrations and animations — all the other roads of communication you can take while the user interacts with your product.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125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trinity.jpg">
            <a:extLst>
              <a:ext uri="{FF2B5EF4-FFF2-40B4-BE49-F238E27FC236}">
                <a16:creationId xmlns:a16="http://schemas.microsoft.com/office/drawing/2014/main" id="{34A97E85-6AB3-4204-8338-F1D9DBAB3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70" y="445209"/>
            <a:ext cx="10658859" cy="596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4720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88FA4-47E5-497E-AD7B-FF8681D8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3E544-230B-4536-9175-99D9EA8A5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图片发布">
            <a:extLst>
              <a:ext uri="{FF2B5EF4-FFF2-40B4-BE49-F238E27FC236}">
                <a16:creationId xmlns:a16="http://schemas.microsoft.com/office/drawing/2014/main" id="{C222F102-1045-426B-970F-5396E90C82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90525"/>
            <a:ext cx="89535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880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Behavior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327196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form in which interaction design takes place, the flow with which any action unleashes a reaction.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50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D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794"/>
            <a:ext cx="10515600" cy="847854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Interaction Design?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Principles</a:t>
            </a: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732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Principles for Interaction Design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675776" cy="2898742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Discoverability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Consistency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Learnability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Readability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258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18479"/>
            <a:ext cx="10515600" cy="62104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 the designer, you’re closely familiar with the product in all its glory.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B64EBD7-56D3-42B4-84CA-0051C6F6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5827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9271"/>
            <a:ext cx="10515600" cy="62104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 the designer, you’re closely familiar with the product in all its glory.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B64EBD7-56D3-42B4-84CA-0051C6F6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813AFD6-AB23-4B7F-A52A-A25AFDDF2C43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121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can be difficult to imagine meeting that product for the first time, to try and use it while knowing nothing about how it works.</a:t>
            </a:r>
            <a:endParaRPr lang="zh-CN" altLang="en-US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7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Discoverability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419569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to ensure your product has a good level of discoverability?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Lato" panose="020F0502020204030203" pitchFamily="34" charset="0"/>
                <a:cs typeface="Lato" panose="020F0502020204030203" pitchFamily="34" charset="0"/>
              </a:rPr>
              <a:t>Create </a:t>
            </a:r>
            <a:r>
              <a:rPr lang="en-US" altLang="zh-CN" sz="2400" b="1" dirty="0">
                <a:latin typeface="Lato" panose="020F0502020204030203" pitchFamily="34" charset="0"/>
                <a:cs typeface="Lato" panose="020F0502020204030203" pitchFamily="34" charset="0"/>
              </a:rPr>
              <a:t>navigation routes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Lato" panose="020F0502020204030203" pitchFamily="34" charset="0"/>
                <a:cs typeface="Lato" panose="020F0502020204030203" pitchFamily="34" charset="0"/>
              </a:rPr>
              <a:t>Make the most important buttons </a:t>
            </a:r>
            <a:r>
              <a:rPr lang="en-US" altLang="zh-CN" sz="2400" b="1" dirty="0">
                <a:latin typeface="Lato" panose="020F0502020204030203" pitchFamily="34" charset="0"/>
                <a:cs typeface="Lato" panose="020F0502020204030203" pitchFamily="34" charset="0"/>
              </a:rPr>
              <a:t>within reach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zh-CN" sz="2400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Lato" panose="020F0502020204030203" pitchFamily="34" charset="0"/>
                <a:cs typeface="Lato" panose="020F0502020204030203" pitchFamily="34" charset="0"/>
              </a:rPr>
              <a:t>User testing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777777"/>
                </a:solidFill>
                <a:latin typeface="Lato" panose="020F0502020204030203" pitchFamily="34" charset="0"/>
                <a:cs typeface="Lato" panose="020F0502020204030203" pitchFamily="34" charset="0"/>
              </a:rPr>
              <a:t>   -- Create early prototype and iteratively test</a:t>
            </a:r>
          </a:p>
        </p:txBody>
      </p:sp>
    </p:spTree>
    <p:extLst>
      <p:ext uri="{BB962C8B-B14F-4D97-AF65-F5344CB8AC3E}">
        <p14:creationId xmlns:p14="http://schemas.microsoft.com/office/powerpoint/2010/main" val="16755268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Consistency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23534A-C2EF-4E31-B655-A433E3B6C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 descr="Interaction design consistency example - coherent icons">
            <a:extLst>
              <a:ext uri="{FF2B5EF4-FFF2-40B4-BE49-F238E27FC236}">
                <a16:creationId xmlns:a16="http://schemas.microsoft.com/office/drawing/2014/main" id="{150F68E8-2C12-4E4E-8D1B-CA8D7B56D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284" y="1825625"/>
            <a:ext cx="6961431" cy="47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5074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Consistency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6686"/>
            <a:ext cx="10515600" cy="100462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 sure that once you pick an icon for an interaction, all of the same interactions work with </a:t>
            </a:r>
            <a:r>
              <a:rPr lang="en-US" altLang="zh-C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same icon and in the same fashion!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099634D-31AC-4ADC-8B59-DDDD42474CDF}"/>
              </a:ext>
            </a:extLst>
          </p:cNvPr>
          <p:cNvSpPr txBox="1">
            <a:spLocks/>
          </p:cNvSpPr>
          <p:nvPr/>
        </p:nvSpPr>
        <p:spPr>
          <a:xfrm>
            <a:off x="838200" y="1813218"/>
            <a:ext cx="10515600" cy="10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latin typeface="Lato" panose="020F0502020204030203" pitchFamily="34" charset="0"/>
                <a:cs typeface="Lato" panose="020F0502020204030203" pitchFamily="34" charset="0"/>
              </a:rPr>
              <a:t>Users will make </a:t>
            </a:r>
            <a:r>
              <a:rPr lang="en-US" altLang="zh-CN" sz="2400" b="1" dirty="0">
                <a:latin typeface="Lato" panose="020F0502020204030203" pitchFamily="34" charset="0"/>
                <a:cs typeface="Lato" panose="020F0502020204030203" pitchFamily="34" charset="0"/>
              </a:rPr>
              <a:t>assumptions</a:t>
            </a:r>
            <a:r>
              <a:rPr lang="en-US" altLang="zh-CN" sz="2400" dirty="0">
                <a:latin typeface="Lato" panose="020F0502020204030203" pitchFamily="34" charset="0"/>
                <a:cs typeface="Lato" panose="020F0502020204030203" pitchFamily="34" charset="0"/>
              </a:rPr>
              <a:t> about your interface, and you need to make sure their assumptions are proven right the more they use the product.</a:t>
            </a:r>
          </a:p>
        </p:txBody>
      </p:sp>
    </p:spTree>
    <p:extLst>
      <p:ext uri="{BB962C8B-B14F-4D97-AF65-F5344CB8AC3E}">
        <p14:creationId xmlns:p14="http://schemas.microsoft.com/office/powerpoint/2010/main" val="28442480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Learnability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5853"/>
            <a:ext cx="10515600" cy="100462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More challenging in mobile screen</a:t>
            </a:r>
            <a:endParaRPr lang="en-US" altLang="zh-C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099634D-31AC-4ADC-8B59-DDDD42474CDF}"/>
              </a:ext>
            </a:extLst>
          </p:cNvPr>
          <p:cNvSpPr txBox="1">
            <a:spLocks/>
          </p:cNvSpPr>
          <p:nvPr/>
        </p:nvSpPr>
        <p:spPr>
          <a:xfrm>
            <a:off x="838200" y="1813218"/>
            <a:ext cx="10515600" cy="71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latin typeface="Lato" panose="020F0502020204030203" pitchFamily="34" charset="0"/>
                <a:cs typeface="Lato" panose="020F0502020204030203" pitchFamily="34" charset="0"/>
              </a:rPr>
              <a:t>Initial learning curve</a:t>
            </a:r>
          </a:p>
        </p:txBody>
      </p:sp>
    </p:spTree>
    <p:extLst>
      <p:ext uri="{BB962C8B-B14F-4D97-AF65-F5344CB8AC3E}">
        <p14:creationId xmlns:p14="http://schemas.microsoft.com/office/powerpoint/2010/main" val="3924606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5264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Usability Means …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22140"/>
            <a:ext cx="10515600" cy="12099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Usability means that a person using a system finds it easy to understand and use.</a:t>
            </a:r>
            <a:endParaRPr lang="zh-CN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7469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Readability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23534A-C2EF-4E31-B655-A433E3B6C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266" name="Picture 2" descr="Image for post">
            <a:extLst>
              <a:ext uri="{FF2B5EF4-FFF2-40B4-BE49-F238E27FC236}">
                <a16:creationId xmlns:a16="http://schemas.microsoft.com/office/drawing/2014/main" id="{F80E32C4-479E-4667-9D3F-C16898C66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863" y="1492897"/>
            <a:ext cx="7182274" cy="477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000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Readability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6685"/>
            <a:ext cx="10515600" cy="279297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Consider: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many lines each paragraph ought to have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of negative space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 line spacing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099634D-31AC-4ADC-8B59-DDDD42474CDF}"/>
              </a:ext>
            </a:extLst>
          </p:cNvPr>
          <p:cNvSpPr txBox="1">
            <a:spLocks/>
          </p:cNvSpPr>
          <p:nvPr/>
        </p:nvSpPr>
        <p:spPr>
          <a:xfrm>
            <a:off x="838200" y="1813218"/>
            <a:ext cx="10515600" cy="10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latin typeface="Lato" panose="020F0502020204030203" pitchFamily="34" charset="0"/>
                <a:cs typeface="Lato" panose="020F0502020204030203" pitchFamily="34" charset="0"/>
              </a:rPr>
              <a:t>Allow every user to run their eyes through your page and understand what the general message is, without actually reading the content.</a:t>
            </a:r>
          </a:p>
        </p:txBody>
      </p:sp>
    </p:spTree>
    <p:extLst>
      <p:ext uri="{BB962C8B-B14F-4D97-AF65-F5344CB8AC3E}">
        <p14:creationId xmlns:p14="http://schemas.microsoft.com/office/powerpoint/2010/main" val="24403922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900163-A647-407C-888B-3586326A2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2310"/>
                <a:ext cx="10515600" cy="391885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Minimalism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 panose="020F0502020204030203" pitchFamily="34" charset="0"/>
                      </a:rPr>
                      <m:t>≠</m:t>
                    </m:r>
                  </m:oMath>
                </a14:m>
                <a:r>
                  <a:rPr lang="en-US" altLang="zh-CN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Illusion of Simplicity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Give the user their freedom, but not too much.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dirty="0">
                    <a:latin typeface="Lato" panose="020F0502020204030203" pitchFamily="34" charset="0"/>
                    <a:cs typeface="Lato" panose="020F0502020204030203" pitchFamily="34" charset="0"/>
                  </a:rPr>
                  <a:t>Users should never feel lost: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latin typeface="Lato" panose="020F0502020204030203" pitchFamily="34" charset="0"/>
                    <a:cs typeface="Lato" panose="020F0502020204030203" pitchFamily="34" charset="0"/>
                  </a:rPr>
                  <a:t>e-commerce website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latin typeface="Lato" panose="020F0502020204030203" pitchFamily="34" charset="0"/>
                    <a:cs typeface="Lato" panose="020F0502020204030203" pitchFamily="34" charset="0"/>
                  </a:rPr>
                  <a:t>keep the number of screens down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400" dirty="0">
                    <a:latin typeface="Lato" panose="020F0502020204030203" pitchFamily="34" charset="0"/>
                    <a:cs typeface="Lato" panose="020F0502020204030203" pitchFamily="34" charset="0"/>
                  </a:rPr>
                  <a:t>   </a:t>
                </a:r>
                <a:r>
                  <a:rPr lang="en-US" altLang="zh-CN" sz="2400" dirty="0">
                    <a:solidFill>
                      <a:srgbClr val="777777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-- previous screen (darkened, in the back)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dirty="0">
                    <a:latin typeface="Lato" panose="020F0502020204030203" pitchFamily="34" charset="0"/>
                    <a:cs typeface="Lato" panose="020F0502020204030203" pitchFamily="34" charset="0"/>
                  </a:rPr>
                  <a:t>System defaults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900163-A647-407C-888B-3586326A2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2310"/>
                <a:ext cx="10515600" cy="3918858"/>
              </a:xfrm>
              <a:blipFill>
                <a:blip r:embed="rId2"/>
                <a:stretch>
                  <a:fillRect l="-1217" t="-1713" b="-3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2770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3CD5CB-540B-4B30-9079-46371522E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 descr="Interaction design for default settings - apple example of resetting">
            <a:extLst>
              <a:ext uri="{FF2B5EF4-FFF2-40B4-BE49-F238E27FC236}">
                <a16:creationId xmlns:a16="http://schemas.microsoft.com/office/drawing/2014/main" id="{96B9482C-2A73-4759-A600-03616CD92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729679"/>
            <a:ext cx="76581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BA4B402-6933-4133-8F3A-B8BDD938F5AD}"/>
              </a:ext>
            </a:extLst>
          </p:cNvPr>
          <p:cNvSpPr/>
          <p:nvPr/>
        </p:nvSpPr>
        <p:spPr>
          <a:xfrm>
            <a:off x="838200" y="681037"/>
            <a:ext cx="9472127" cy="771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4400" b="1" dirty="0">
                <a:latin typeface="Lato" panose="020F0502020204030203" pitchFamily="34" charset="0"/>
                <a:cs typeface="Lato" panose="020F0502020204030203" pitchFamily="34" charset="0"/>
              </a:rPr>
              <a:t>Have certain system default settings</a:t>
            </a:r>
          </a:p>
        </p:txBody>
      </p:sp>
    </p:spTree>
    <p:extLst>
      <p:ext uri="{BB962C8B-B14F-4D97-AF65-F5344CB8AC3E}">
        <p14:creationId xmlns:p14="http://schemas.microsoft.com/office/powerpoint/2010/main" val="29872882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3CD5CB-540B-4B30-9079-46371522E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A4B402-6933-4133-8F3A-B8BDD938F5AD}"/>
              </a:ext>
            </a:extLst>
          </p:cNvPr>
          <p:cNvSpPr/>
          <p:nvPr/>
        </p:nvSpPr>
        <p:spPr>
          <a:xfrm>
            <a:off x="838200" y="681037"/>
            <a:ext cx="9472127" cy="771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4400" b="1" dirty="0">
                <a:latin typeface="Lato" panose="020F0502020204030203" pitchFamily="34" charset="0"/>
                <a:cs typeface="Lato" panose="020F0502020204030203" pitchFamily="34" charset="0"/>
              </a:rPr>
              <a:t>Don’t keep users waiting</a:t>
            </a:r>
          </a:p>
        </p:txBody>
      </p:sp>
      <p:pic>
        <p:nvPicPr>
          <p:cNvPr id="13314" name="Picture 2" descr="Progress bar of download for better interaction design">
            <a:extLst>
              <a:ext uri="{FF2B5EF4-FFF2-40B4-BE49-F238E27FC236}">
                <a16:creationId xmlns:a16="http://schemas.microsoft.com/office/drawing/2014/main" id="{44830753-CA9E-4096-BAD4-A3A3B682BB0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57" y="1882548"/>
            <a:ext cx="5725886" cy="429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7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83E975-4A60-4409-B6E5-A3B261FFB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8498"/>
            <a:ext cx="10515600" cy="579431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1–2 seconds:</a:t>
            </a: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use an animated icon or other types of </a:t>
            </a:r>
            <a:r>
              <a:rPr lang="en-US" altLang="zh-CN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microinteraction</a:t>
            </a: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demonstrate the system is acting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 2 seconds:</a:t>
            </a: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Just tell them an estimate of the waiting time.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 5 seconds:</a:t>
            </a: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Use a progress bar. The thing about the progress bar is that it should be accurate, meaning that the task must be over when the progress bar reaches its completion — or risk having confused or disappointed users.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 10 seconds:</a:t>
            </a: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Keep users informed of progress (with an animated bar or other indicator) and entertained.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 15 seconds:</a:t>
            </a: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Keep users informed and entertained — but add a noticeable sound and visual aid so the user can leave your product and know when to come back once task is done.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4887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D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794"/>
            <a:ext cx="10515600" cy="847854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Mobile &amp; Multi-device Design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Mobile Design</a:t>
            </a: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1443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0798E-5DE6-4A01-BE9F-13FDE32F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8231C0-E6D0-4472-B23B-835D5E19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68331B-7BD6-4596-B480-9C62B6C32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719"/>
            <a:ext cx="12192000" cy="59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62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57DEC-18D0-4F63-B282-347A42EA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892F71-EEDA-457D-A94D-08CC60A69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E8CFF2-AEB6-4F69-9552-EB8295EB6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70" y="1177047"/>
            <a:ext cx="8466259" cy="45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42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F2E62-1203-49B3-B035-DEFB2E18C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7F26A-41F4-4FAD-AB69-9E074C60E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32BA1C-D9B9-4613-97FB-210BD5F1B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374" y="365125"/>
            <a:ext cx="8599251" cy="609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5264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Usability Means …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22140"/>
            <a:ext cx="10515600" cy="12099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usable system allows a person to focus on their tasks, and not on the system itself.</a:t>
            </a:r>
            <a:endParaRPr lang="zh-CN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3056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Google Mobile Design Principles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675776" cy="289874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Home page and site navigation (1 of 5 categories)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Keep calls to action front and center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Keep menus short and sweet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 it easy to get back to the home page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Don’t let promotions steal the show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B7B9989-7D76-4FFD-A3BE-5004E1C6B406}"/>
              </a:ext>
            </a:extLst>
          </p:cNvPr>
          <p:cNvSpPr txBox="1">
            <a:spLocks/>
          </p:cNvSpPr>
          <p:nvPr/>
        </p:nvSpPr>
        <p:spPr>
          <a:xfrm>
            <a:off x="838200" y="4711959"/>
            <a:ext cx="10675776" cy="638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  <a:hlinkClick r:id="rId2" action="ppaction://hlinkfile"/>
              </a:rPr>
              <a:t>developers.google.com/web/fundamentals/design-and-</a:t>
            </a:r>
            <a:r>
              <a:rPr lang="en-US" altLang="zh-CN" sz="2400" dirty="0" err="1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  <a:hlinkClick r:id="rId2" action="ppaction://hlinkfile"/>
              </a:rPr>
              <a:t>ux</a:t>
            </a: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  <a:hlinkClick r:id="rId2" action="ppaction://hlinkfile"/>
              </a:rPr>
              <a:t>/principles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01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iOS Mobile Design Principles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675776" cy="31868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Aesthetic Integrity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Consistency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Direct Manipulation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Feedback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Metaphors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Control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B7B9989-7D76-4FFD-A3BE-5004E1C6B406}"/>
              </a:ext>
            </a:extLst>
          </p:cNvPr>
          <p:cNvSpPr txBox="1">
            <a:spLocks/>
          </p:cNvSpPr>
          <p:nvPr/>
        </p:nvSpPr>
        <p:spPr>
          <a:xfrm>
            <a:off x="838200" y="5078711"/>
            <a:ext cx="11010089" cy="638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  <a:hlinkClick r:id="rId2" action="ppaction://hlinkfile"/>
              </a:rPr>
              <a:t>developer.apple.com/design/human-interface-guidelines/</a:t>
            </a:r>
            <a:r>
              <a:rPr lang="en-US" altLang="zh-CN" sz="2400" dirty="0" err="1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  <a:hlinkClick r:id="rId2" action="ppaction://hlinkfile"/>
              </a:rPr>
              <a:t>ios</a:t>
            </a: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  <a:hlinkClick r:id="rId2" action="ppaction://hlinkfile"/>
              </a:rPr>
              <a:t>/overview/themes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0677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D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794"/>
            <a:ext cx="10515600" cy="847854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Mobile &amp; Multi-device Design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Touch Interaction Design</a:t>
            </a: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6722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C77B2-34EA-46BC-B031-89C57CE4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3F269-7105-4459-8725-922457DA4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 descr="Image for post">
            <a:extLst>
              <a:ext uri="{FF2B5EF4-FFF2-40B4-BE49-F238E27FC236}">
                <a16:creationId xmlns:a16="http://schemas.microsoft.com/office/drawing/2014/main" id="{B354285C-9893-4EF2-9C79-E83FBE838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203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8A703-CC9D-4528-9E38-15D01908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7012C6-8C3D-4669-8F5D-786A2BE89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698" name="Picture 2" descr="Image for post">
            <a:extLst>
              <a:ext uri="{FF2B5EF4-FFF2-40B4-BE49-F238E27FC236}">
                <a16:creationId xmlns:a16="http://schemas.microsoft.com/office/drawing/2014/main" id="{39CE154C-A6FD-4A88-98E1-AA971CEE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2105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4D177-E6BA-4709-8B2E-B1B459AE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A5F730-685C-48CF-891C-0861E9561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2" name="Picture 2" descr="Image for post">
            <a:extLst>
              <a:ext uri="{FF2B5EF4-FFF2-40B4-BE49-F238E27FC236}">
                <a16:creationId xmlns:a16="http://schemas.microsoft.com/office/drawing/2014/main" id="{62430D6F-549C-464D-9070-FECCA65E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59" y="331179"/>
            <a:ext cx="11024681" cy="619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9856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11E4F-E135-473E-A9F8-5E515C65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C0095C-CAAA-4587-B7EC-B867F5E5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2" name="Picture 2" descr="comfortable touch areas on touch-enabled laptops">
            <a:extLst>
              <a:ext uri="{FF2B5EF4-FFF2-40B4-BE49-F238E27FC236}">
                <a16:creationId xmlns:a16="http://schemas.microsoft.com/office/drawing/2014/main" id="{87B9CC6A-4D5F-473A-8B66-FCFA0DF3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506" y="586815"/>
            <a:ext cx="8590988" cy="568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0647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CBE2C-6F31-4FE4-B358-11C1818DC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72" y="5142756"/>
            <a:ext cx="10154055" cy="956486"/>
          </a:xfrm>
        </p:spPr>
        <p:txBody>
          <a:bodyPr/>
          <a:lstStyle/>
          <a:p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According to </a:t>
            </a:r>
            <a:r>
              <a:rPr lang="en-US" altLang="zh-CN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Material Design Guidelines</a:t>
            </a: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you should limit the animation duration to 200–300 </a:t>
            </a:r>
            <a:r>
              <a:rPr lang="en-US" altLang="zh-CN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ms.</a:t>
            </a:r>
            <a:endParaRPr lang="zh-CN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1746" name="Picture 2" descr="Image for post">
            <a:extLst>
              <a:ext uri="{FF2B5EF4-FFF2-40B4-BE49-F238E27FC236}">
                <a16:creationId xmlns:a16="http://schemas.microsoft.com/office/drawing/2014/main" id="{DA077887-3AF6-41CF-B3C3-5B3A80B97A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264" y="585280"/>
            <a:ext cx="8067472" cy="403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8000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CBE2C-6F31-4FE4-B358-11C1818DC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057" y="3750283"/>
            <a:ext cx="8311881" cy="620206"/>
          </a:xfrm>
        </p:spPr>
        <p:txBody>
          <a:bodyPr/>
          <a:lstStyle/>
          <a:p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menu view depends on the size of the screen.</a:t>
            </a:r>
            <a:endParaRPr lang="zh-CN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2770" name="Picture 2" descr="Image for post">
            <a:extLst>
              <a:ext uri="{FF2B5EF4-FFF2-40B4-BE49-F238E27FC236}">
                <a16:creationId xmlns:a16="http://schemas.microsoft.com/office/drawing/2014/main" id="{2EDA1E18-B41F-49B5-956B-5D547B7F07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7" y="2736242"/>
            <a:ext cx="952500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8503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Power of Color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099634D-31AC-4ADC-8B59-DDDD42474CDF}"/>
              </a:ext>
            </a:extLst>
          </p:cNvPr>
          <p:cNvSpPr txBox="1">
            <a:spLocks/>
          </p:cNvSpPr>
          <p:nvPr/>
        </p:nvSpPr>
        <p:spPr>
          <a:xfrm>
            <a:off x="838200" y="1813218"/>
            <a:ext cx="10515600" cy="71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latin typeface="Lato" panose="020F0502020204030203" pitchFamily="34" charset="0"/>
                <a:cs typeface="Lato" panose="020F0502020204030203" pitchFamily="34" charset="0"/>
              </a:rPr>
              <a:t>You can use color to visually separate other types of content.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zh-CN" sz="24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4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5264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Usability Means …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22140"/>
            <a:ext cx="10515600" cy="12099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usable system most often does what a person expects.</a:t>
            </a:r>
            <a:endParaRPr lang="zh-CN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1760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1F54B-50B1-4667-83C8-339B704E6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F6297A-C577-4A99-BA2E-B7DB68294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4" name="Picture 2" descr="Image for post">
            <a:extLst>
              <a:ext uri="{FF2B5EF4-FFF2-40B4-BE49-F238E27FC236}">
                <a16:creationId xmlns:a16="http://schemas.microsoft.com/office/drawing/2014/main" id="{86507D46-267F-4DAB-8E5A-B51EC8264B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52" y="236064"/>
            <a:ext cx="8514495" cy="638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8597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C0D74-E7DC-4CA0-81B7-09AE41B3D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D583C8-873E-4188-96C7-1A15CA7B4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8" name="Picture 2" descr="Image for post">
            <a:extLst>
              <a:ext uri="{FF2B5EF4-FFF2-40B4-BE49-F238E27FC236}">
                <a16:creationId xmlns:a16="http://schemas.microsoft.com/office/drawing/2014/main" id="{B764CEB9-B7D7-4328-B4DB-10DAFD7BF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74225"/>
            <a:ext cx="10515601" cy="590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0482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1278" y="3060863"/>
            <a:ext cx="3889443" cy="73627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u="sng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hlinkClick r:id="rId2"/>
              </a:rPr>
              <a:t>https://coolors.co/app</a:t>
            </a:r>
            <a:endParaRPr lang="zh-CN" altLang="en-US" i="1" dirty="0"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2827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794"/>
            <a:ext cx="10515600" cy="847854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usability test?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6666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Usability test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Observe what the users do, where they succeed, and where they have difficulties with the user interface.</a:t>
            </a:r>
          </a:p>
        </p:txBody>
      </p:sp>
    </p:spTree>
    <p:extLst>
      <p:ext uri="{BB962C8B-B14F-4D97-AF65-F5344CB8AC3E}">
        <p14:creationId xmlns:p14="http://schemas.microsoft.com/office/powerpoint/2010/main" val="5429842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4049"/>
            <a:ext cx="10515600" cy="12099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Testing one user early in the project is better than testing 50 near the end.                                                                     — Steve Krug</a:t>
            </a:r>
            <a:endParaRPr lang="zh-CN" altLang="en-US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B64EBD7-56D3-42B4-84CA-0051C6F6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0067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Usability test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 users</a:t>
            </a:r>
          </a:p>
          <a:p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Rather than run a big, expensive study, it's a better use of resources to run many small tests and revise the design between each one.</a:t>
            </a:r>
            <a:endParaRPr lang="zh-CN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982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BF78C-EEC5-465C-8538-0CF196A41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trike="sngStrike" dirty="0"/>
              <a:t>Focus Group</a:t>
            </a:r>
            <a:endParaRPr lang="zh-CN" altLang="en-US" strike="sngStrik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717C7D-4FDE-4A29-9810-BABE6C702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must closely observe individual users as they perform tasks with the user interface. Listening to what people say is misleading: you have to watch what they actually do.</a:t>
            </a:r>
            <a:endParaRPr lang="zh-CN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6094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794"/>
            <a:ext cx="10515600" cy="847854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Heuristic Evaluation?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5217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97959-4F97-446B-B8B4-3813510BF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147D0-C9A4-4793-BA74-41419D800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Ten usability heuristics, summarised by professor Scott Klemmer for Interaction Design Specialization @&amp;nbsp;Coursera">
            <a:extLst>
              <a:ext uri="{FF2B5EF4-FFF2-40B4-BE49-F238E27FC236}">
                <a16:creationId xmlns:a16="http://schemas.microsoft.com/office/drawing/2014/main" id="{FC64F9E8-80B0-4265-A495-C6CDE2570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7032"/>
          <a:stretch/>
        </p:blipFill>
        <p:spPr bwMode="auto">
          <a:xfrm>
            <a:off x="3188071" y="132576"/>
            <a:ext cx="5815857" cy="659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67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6AD35-FCA4-463B-8A44-332A67F91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Usability as a Measurement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2B25E1-FAA8-48D7-8CD2-A999DD32F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Learnability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Efficiency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Memorability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 Rate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Satisfaction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3815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Heuristic Evaluation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Define the scope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Know the business requirements and the users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Decide on which reporting tools and heuristics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Evaluate the experience and identify usability issues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Analyze, aggregate, and present the results</a:t>
            </a:r>
            <a:endParaRPr lang="zh-CN" altLang="en-US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1487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Severity Ratings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cs typeface="Lato" panose="020F0502020204030203" pitchFamily="34" charset="0"/>
              </a:rPr>
              <a:t>Frequency</a:t>
            </a:r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: Is it common or rare?</a:t>
            </a:r>
          </a:p>
          <a:p>
            <a:r>
              <a:rPr lang="en-US" altLang="zh-CN" b="1" dirty="0">
                <a:latin typeface="Lato" panose="020F0502020204030203" pitchFamily="34" charset="0"/>
                <a:cs typeface="Lato" panose="020F0502020204030203" pitchFamily="34" charset="0"/>
              </a:rPr>
              <a:t>Impact</a:t>
            </a:r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: Will it be easy or difficult for the users to overcome?</a:t>
            </a:r>
          </a:p>
          <a:p>
            <a:r>
              <a:rPr lang="en-US" altLang="zh-CN" b="1" dirty="0">
                <a:latin typeface="Lato" panose="020F0502020204030203" pitchFamily="34" charset="0"/>
                <a:cs typeface="Lato" panose="020F0502020204030203" pitchFamily="34" charset="0"/>
              </a:rPr>
              <a:t>Persistence</a:t>
            </a:r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: Is it a one-time problem that users can overcome once they know about it or will users repeatedly be bothered by the problem?</a:t>
            </a:r>
            <a:endParaRPr lang="zh-CN" altLang="en-US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0733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Severity Ratings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Lato" panose="020F0502020204030203" pitchFamily="34" charset="0"/>
                <a:cs typeface="Lato" panose="020F0502020204030203" pitchFamily="34" charset="0"/>
              </a:rPr>
              <a:t>0 = I don't agree that this is a usability problem at all</a:t>
            </a:r>
          </a:p>
          <a:p>
            <a:r>
              <a:rPr lang="en-US" altLang="zh-CN" dirty="0">
                <a:latin typeface="Lato" panose="020F0502020204030203" pitchFamily="34" charset="0"/>
                <a:cs typeface="Lato" panose="020F0502020204030203" pitchFamily="34" charset="0"/>
              </a:rPr>
              <a:t>1 = Cosmetic problem only: need not be fixed unless extra time is available on project</a:t>
            </a:r>
          </a:p>
          <a:p>
            <a:r>
              <a:rPr lang="en-US" altLang="zh-CN" dirty="0">
                <a:latin typeface="Lato" panose="020F0502020204030203" pitchFamily="34" charset="0"/>
                <a:cs typeface="Lato" panose="020F0502020204030203" pitchFamily="34" charset="0"/>
              </a:rPr>
              <a:t>2 = Minor usability problem: fixing this should be given low priority</a:t>
            </a:r>
          </a:p>
          <a:p>
            <a:r>
              <a:rPr lang="en-US" altLang="zh-CN" dirty="0">
                <a:latin typeface="Lato" panose="020F0502020204030203" pitchFamily="34" charset="0"/>
                <a:cs typeface="Lato" panose="020F0502020204030203" pitchFamily="34" charset="0"/>
              </a:rPr>
              <a:t>3 = Major usability problem: important to fix, so should be given high priority</a:t>
            </a:r>
          </a:p>
          <a:p>
            <a:r>
              <a:rPr lang="en-US" altLang="zh-CN" dirty="0">
                <a:latin typeface="Lato" panose="020F0502020204030203" pitchFamily="34" charset="0"/>
                <a:cs typeface="Lato" panose="020F0502020204030203" pitchFamily="34" charset="0"/>
              </a:rPr>
              <a:t>4 = Usability catastrophe: imperative to fix this before product can be released</a:t>
            </a:r>
            <a:endParaRPr lang="zh-CN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9345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289" y="3193861"/>
            <a:ext cx="8307421" cy="470277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u="sng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hlinkClick r:id="rId2"/>
              </a:rPr>
              <a:t>https://www.nngroup.com/articles/ten-usability-heuristics/</a:t>
            </a:r>
            <a:endParaRPr lang="zh-CN" altLang="en-US" i="1" dirty="0"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1318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41795"/>
            <a:ext cx="11126821" cy="704520"/>
          </a:xfrm>
        </p:spPr>
        <p:txBody>
          <a:bodyPr>
            <a:normAutofit fontScale="90000"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Lo-Fi and Hi-Fi Prototypes?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0014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C5E0E-4A6E-45E6-8581-53F5E06F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6EE651-F693-4938-B127-627EBB551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Stack of paper prototypes.">
            <a:extLst>
              <a:ext uri="{FF2B5EF4-FFF2-40B4-BE49-F238E27FC236}">
                <a16:creationId xmlns:a16="http://schemas.microsoft.com/office/drawing/2014/main" id="{6F538939-2924-4DF0-83FB-2281BC4F2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929" y="221306"/>
            <a:ext cx="7844141" cy="588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3040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Low-Fidelity Prototype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Paper prototyping</a:t>
            </a:r>
          </a:p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Clickable wireframes</a:t>
            </a:r>
          </a:p>
        </p:txBody>
      </p:sp>
    </p:spTree>
    <p:extLst>
      <p:ext uri="{BB962C8B-B14F-4D97-AF65-F5344CB8AC3E}">
        <p14:creationId xmlns:p14="http://schemas.microsoft.com/office/powerpoint/2010/main" val="42775313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010C4-CEF7-4954-96ED-5478D6F0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14E780-CB19-4C93-8B35-F3A1BBACB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Low-fidelity prototype made in Adobe XD.">
            <a:extLst>
              <a:ext uri="{FF2B5EF4-FFF2-40B4-BE49-F238E27FC236}">
                <a16:creationId xmlns:a16="http://schemas.microsoft.com/office/drawing/2014/main" id="{43BE34E9-E5F5-4040-9294-D0D6BCA73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8" y="0"/>
            <a:ext cx="5418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8033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High-Fidelity Prototype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Digital Prototypes</a:t>
            </a:r>
          </a:p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Coded Prototypes</a:t>
            </a:r>
          </a:p>
        </p:txBody>
      </p:sp>
    </p:spTree>
    <p:extLst>
      <p:ext uri="{BB962C8B-B14F-4D97-AF65-F5344CB8AC3E}">
        <p14:creationId xmlns:p14="http://schemas.microsoft.com/office/powerpoint/2010/main" val="34752045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0E8B9-246D-41F5-BC79-F38BD214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607E7F-9836-4847-BBA1-AAFA536F2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 descr="High-fidelity prototype made in Adobe XD.">
            <a:extLst>
              <a:ext uri="{FF2B5EF4-FFF2-40B4-BE49-F238E27FC236}">
                <a16:creationId xmlns:a16="http://schemas.microsoft.com/office/drawing/2014/main" id="{87D34C29-9C96-4586-911E-074EFD87E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03" y="539978"/>
            <a:ext cx="9989594" cy="563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73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1935</Words>
  <Application>Microsoft Office PowerPoint</Application>
  <PresentationFormat>宽屏</PresentationFormat>
  <Paragraphs>232</Paragraphs>
  <Slides>141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141</vt:i4>
      </vt:variant>
    </vt:vector>
  </HeadingPairs>
  <TitlesOfParts>
    <vt:vector size="149" baseType="lpstr">
      <vt:lpstr>方正粗黑宋简体</vt:lpstr>
      <vt:lpstr>等线 Light</vt:lpstr>
      <vt:lpstr>Lato</vt:lpstr>
      <vt:lpstr>Cambria Math</vt:lpstr>
      <vt:lpstr>等线</vt:lpstr>
      <vt:lpstr>Lato Black</vt:lpstr>
      <vt:lpstr>Arial</vt:lpstr>
      <vt:lpstr>Office 主题​​</vt:lpstr>
      <vt:lpstr>盒子精的 UX/UI/... 内训</vt:lpstr>
      <vt:lpstr>PowerPoint 演示文稿</vt:lpstr>
      <vt:lpstr>PowerPoint 演示文稿</vt:lpstr>
      <vt:lpstr>What is User Experience Design?</vt:lpstr>
      <vt:lpstr>PowerPoint 演示文稿</vt:lpstr>
      <vt:lpstr>Usability Means …</vt:lpstr>
      <vt:lpstr>Usability Means …</vt:lpstr>
      <vt:lpstr>Usability Means …</vt:lpstr>
      <vt:lpstr>Usability as a Measurement</vt:lpstr>
      <vt:lpstr>Learnability</vt:lpstr>
      <vt:lpstr>Efficiency</vt:lpstr>
      <vt:lpstr>Memorability</vt:lpstr>
      <vt:lpstr>Error Rate</vt:lpstr>
      <vt:lpstr>Satisfaction</vt:lpstr>
      <vt:lpstr>What is User Experience Design?</vt:lpstr>
      <vt:lpstr>PowerPoint 演示文稿</vt:lpstr>
      <vt:lpstr>Strategy &amp; Scope</vt:lpstr>
      <vt:lpstr>PowerPoint 演示文稿</vt:lpstr>
      <vt:lpstr>Structure &amp; Skeleton</vt:lpstr>
      <vt:lpstr>PowerPoint 演示文稿</vt:lpstr>
      <vt:lpstr>Surface</vt:lpstr>
      <vt:lpstr>PowerPoint 演示文稿</vt:lpstr>
      <vt:lpstr>What is Interaction Design?</vt:lpstr>
      <vt:lpstr>Miller’s Law</vt:lpstr>
      <vt:lpstr>PowerPoint 演示文稿</vt:lpstr>
      <vt:lpstr>Miller’s Law</vt:lpstr>
      <vt:lpstr>PowerPoint 演示文稿</vt:lpstr>
      <vt:lpstr>Fitts’ Law</vt:lpstr>
      <vt:lpstr>“Fat Finger” Problem</vt:lpstr>
      <vt:lpstr>PowerPoint 演示文稿</vt:lpstr>
      <vt:lpstr>PowerPoint 演示文稿</vt:lpstr>
      <vt:lpstr>PowerPoint 演示文稿</vt:lpstr>
      <vt:lpstr>When Bigger Is Better</vt:lpstr>
      <vt:lpstr>Hick-Hyman Law</vt:lpstr>
      <vt:lpstr>Hick-Hyman Law</vt:lpstr>
      <vt:lpstr>What is Interaction Design?</vt:lpstr>
      <vt:lpstr>PowerPoint 演示文稿</vt:lpstr>
      <vt:lpstr>PowerPoint 演示文稿</vt:lpstr>
      <vt:lpstr>5 Dimensions of Interaction Design</vt:lpstr>
      <vt:lpstr>PowerPoint 演示文稿</vt:lpstr>
      <vt:lpstr>Words</vt:lpstr>
      <vt:lpstr>PowerPoint 演示文稿</vt:lpstr>
      <vt:lpstr>Visual representations</vt:lpstr>
      <vt:lpstr>Visual representations</vt:lpstr>
      <vt:lpstr>PowerPoint 演示文稿</vt:lpstr>
      <vt:lpstr>PowerPoint 演示文稿</vt:lpstr>
      <vt:lpstr>Physical objects or space</vt:lpstr>
      <vt:lpstr>PowerPoint 演示文稿</vt:lpstr>
      <vt:lpstr>Time</vt:lpstr>
      <vt:lpstr>PowerPoint 演示文稿</vt:lpstr>
      <vt:lpstr>Behavior</vt:lpstr>
      <vt:lpstr>What is Interaction Design?</vt:lpstr>
      <vt:lpstr>Principles for Interaction Design</vt:lpstr>
      <vt:lpstr>PowerPoint 演示文稿</vt:lpstr>
      <vt:lpstr>PowerPoint 演示文稿</vt:lpstr>
      <vt:lpstr>Discoverability</vt:lpstr>
      <vt:lpstr>Consistency</vt:lpstr>
      <vt:lpstr>Consistency</vt:lpstr>
      <vt:lpstr>Learnability</vt:lpstr>
      <vt:lpstr>Readability</vt:lpstr>
      <vt:lpstr>Readability</vt:lpstr>
      <vt:lpstr>PowerPoint 演示文稿</vt:lpstr>
      <vt:lpstr>PowerPoint 演示文稿</vt:lpstr>
      <vt:lpstr>PowerPoint 演示文稿</vt:lpstr>
      <vt:lpstr>PowerPoint 演示文稿</vt:lpstr>
      <vt:lpstr>Mobile &amp; Multi-device Design</vt:lpstr>
      <vt:lpstr>PowerPoint 演示文稿</vt:lpstr>
      <vt:lpstr>PowerPoint 演示文稿</vt:lpstr>
      <vt:lpstr>PowerPoint 演示文稿</vt:lpstr>
      <vt:lpstr>Google Mobile Design Principles</vt:lpstr>
      <vt:lpstr>iOS Mobile Design Principles</vt:lpstr>
      <vt:lpstr>Mobile &amp; Multi-device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 of Color</vt:lpstr>
      <vt:lpstr>PowerPoint 演示文稿</vt:lpstr>
      <vt:lpstr>PowerPoint 演示文稿</vt:lpstr>
      <vt:lpstr>PowerPoint 演示文稿</vt:lpstr>
      <vt:lpstr>What is usability test?</vt:lpstr>
      <vt:lpstr>Usability test</vt:lpstr>
      <vt:lpstr>PowerPoint 演示文稿</vt:lpstr>
      <vt:lpstr>Usability test</vt:lpstr>
      <vt:lpstr>Focus Group</vt:lpstr>
      <vt:lpstr>What is Heuristic Evaluation?</vt:lpstr>
      <vt:lpstr>PowerPoint 演示文稿</vt:lpstr>
      <vt:lpstr>Heuristic Evaluation</vt:lpstr>
      <vt:lpstr>Severity Ratings</vt:lpstr>
      <vt:lpstr>Severity Ratings</vt:lpstr>
      <vt:lpstr>PowerPoint 演示文稿</vt:lpstr>
      <vt:lpstr>What is Lo-Fi and Hi-Fi Prototypes?</vt:lpstr>
      <vt:lpstr>PowerPoint 演示文稿</vt:lpstr>
      <vt:lpstr>Low-Fidelity Prototype</vt:lpstr>
      <vt:lpstr>PowerPoint 演示文稿</vt:lpstr>
      <vt:lpstr>High-Fidelity Prototype</vt:lpstr>
      <vt:lpstr>PowerPoint 演示文稿</vt:lpstr>
      <vt:lpstr>Adobe xd</vt:lpstr>
      <vt:lpstr>PowerPoint 演示文稿</vt:lpstr>
      <vt:lpstr>Mental Models in UX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Don Norman’s Principles of Interaction Design</vt:lpstr>
      <vt:lpstr>Visibility</vt:lpstr>
      <vt:lpstr>PowerPoint 演示文稿</vt:lpstr>
      <vt:lpstr>PowerPoint 演示文稿</vt:lpstr>
      <vt:lpstr>Feedback</vt:lpstr>
      <vt:lpstr>Constraints</vt:lpstr>
      <vt:lpstr>PowerPoint 演示文稿</vt:lpstr>
      <vt:lpstr>Mapping</vt:lpstr>
      <vt:lpstr>PowerPoint 演示文稿</vt:lpstr>
      <vt:lpstr>Affordance</vt:lpstr>
      <vt:lpstr>PowerPoint 演示文稿</vt:lpstr>
      <vt:lpstr>Mobile Apps Typography</vt:lpstr>
      <vt:lpstr>Minimum Font Size</vt:lpstr>
      <vt:lpstr>Headline Font Size</vt:lpstr>
      <vt:lpstr>System Fonts</vt:lpstr>
      <vt:lpstr>PowerPoint 演示文稿</vt:lpstr>
      <vt:lpstr>Whitespace and margins</vt:lpstr>
      <vt:lpstr>PowerPoint 演示文稿</vt:lpstr>
      <vt:lpstr>Color Usage in UI Design</vt:lpstr>
      <vt:lpstr>PowerPoint 演示文稿</vt:lpstr>
      <vt:lpstr>PowerPoint 演示文稿</vt:lpstr>
      <vt:lpstr>PowerPoint 演示文稿</vt:lpstr>
      <vt:lpstr>PowerPoint 演示文稿</vt:lpstr>
      <vt:lpstr>Limit Color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王奕麟</dc:creator>
  <cp:lastModifiedBy>王奕麟</cp:lastModifiedBy>
  <cp:revision>76</cp:revision>
  <dcterms:created xsi:type="dcterms:W3CDTF">2020-12-26T06:52:33Z</dcterms:created>
  <dcterms:modified xsi:type="dcterms:W3CDTF">2021-01-01T13:20:23Z</dcterms:modified>
</cp:coreProperties>
</file>